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7" r:id="rId4"/>
    <p:sldId id="318" r:id="rId5"/>
    <p:sldId id="317" r:id="rId6"/>
    <p:sldId id="301" r:id="rId7"/>
    <p:sldId id="267" r:id="rId8"/>
    <p:sldId id="283" r:id="rId9"/>
    <p:sldId id="313" r:id="rId10"/>
    <p:sldId id="281" r:id="rId11"/>
    <p:sldId id="289" r:id="rId12"/>
    <p:sldId id="291" r:id="rId13"/>
    <p:sldId id="292" r:id="rId14"/>
    <p:sldId id="295" r:id="rId15"/>
    <p:sldId id="306" r:id="rId16"/>
    <p:sldId id="287" r:id="rId17"/>
    <p:sldId id="314" r:id="rId18"/>
    <p:sldId id="315" r:id="rId19"/>
    <p:sldId id="296" r:id="rId20"/>
    <p:sldId id="297" r:id="rId21"/>
    <p:sldId id="305" r:id="rId22"/>
    <p:sldId id="298" r:id="rId23"/>
    <p:sldId id="302" r:id="rId24"/>
    <p:sldId id="303" r:id="rId25"/>
    <p:sldId id="304" r:id="rId26"/>
    <p:sldId id="316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CBA3-9C41-42DA-92A4-36D9D798C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8C963-8AFD-4E93-B143-D03A3C0FC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F066F-80F0-4B88-99F8-2C21454D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1EF26-AF07-40D9-899C-7810F8F6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9CA04-56BE-49C7-9289-85C09AAD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14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4087-7D35-47FC-B4D3-6115F475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A92D3-AAD9-4A3A-B760-CB26D5682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BBE46-9207-44CD-8924-2B450B4D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61400-BCF6-483F-9C43-080C4DAC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0D426-8080-49DB-8C7A-D882AEA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71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1ECA5-2AB5-487E-8B92-895DA18B6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8356C-F84F-4FE6-B00C-5144BA696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1C55F-CF66-4449-BC6D-DF893A70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60B0-42C9-4D29-A630-36EF8338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BFCA0-42AB-4025-9AFC-8DABB34F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09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C4F2-7A0E-43FD-AE27-8A1A996D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D9F89-76C9-4927-8C5D-46BC9ECAB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F93DD-7ED4-44FF-82DA-2A3E71D0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C7430-4E26-416A-9B25-E4A513AF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5DC25-AD1D-4C20-940B-F1209CFB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28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72AD-871E-4565-B270-00796E0E4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69E61-314A-48AC-9EDC-A328F2843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29BFE-D9EF-4CAB-9A8F-F135CCA2A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3AEF-0588-492A-ABC4-F68C81A1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C2C63-E94A-4395-B2E0-C0B93C15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51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D4F7-E3BB-4880-8984-8A74D024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38AE-5E64-41C7-BAAE-E7AD2FF4C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77BE7-1E55-4634-A0D0-437930930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6BFDF-6B5F-46C7-AF1E-6F4DFEE5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2CAFB-39B8-4337-A0F1-DF44F71BC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04C58-E42C-4DDC-BA5C-33AB64F8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07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370E-01CE-4857-A23E-036B17CBD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97AD9-DB08-4DBB-B322-BAC5A812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61C07-4101-4434-92E3-96D05E304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31CDF-5EFA-4BF3-8D25-FEE63FAB5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EE5AE-98A0-4928-9174-09FA65F9C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E44BA-36CE-4AB9-8BD9-57AFA37C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3E33D-E028-4480-81CE-BAA888AD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B0A559-FFEE-44C5-9237-FDCBB4A8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61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C42-625E-414A-8933-4EE0B5B8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0A4F01-AA93-497E-BA4D-9C31FC1C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4F6C6-679B-46EA-8F9D-189582F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F0180-08BC-4354-8291-991B41D0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9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400F1-60E2-4C9A-8EE6-3933BE5E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1D186-6FA2-4BE5-A7E2-0439F88A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487E-0E9E-43E7-8BAA-D8F530B2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57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CD88-E224-476B-893D-1F9F842A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E62A-377F-4D3B-92DF-799EB4BF5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12950-66ED-47A4-A359-6D6CBDA59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EB13E-DA8B-4CF1-B8A4-0BA0D7A0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57D74-9240-48D9-B113-1E96C2E5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8B1FB-E820-47EE-88C4-6B77C8DD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35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C8FE-543B-46E6-AE74-4093D236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7C9A4-2078-4A4E-A2E3-072063B9F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7C142-9BD9-4C03-9E27-1FB57A3D8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258E6-A652-40DB-A92E-F2F9943E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2D3D1-8132-4EC7-8151-5FB22CE5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308A0-8309-4B93-842A-C754F964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41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6770E-563B-4310-8391-74E2511E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38A9E-6EED-49DD-B30E-F6AC60A3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408C0-CCCF-4A5E-82D8-62FA3DF7A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8AB9B-681E-4E90-AAD0-1A4BC6E0731D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C861-D529-4E08-921D-FE05FC732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F3A6-8550-49DE-B4D4-145E7956E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A41A7-EB26-4080-8EAC-FA84ECA1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37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connectpolyu-my.sharepoint.com/:f:/g/personal/18080395d_connect_polyu_hk/EjvLl6DWHZVEmAJCJaHXcnUBTzExzI8uPnOi21AiHgDi7Q?e=AewAJ2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37CA-E828-4EA5-A459-2EA5E59E7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en-IN" sz="4400" b="1" i="1" dirty="0"/>
              <a:t>Affective Awareness Agents in Virtual Reality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69B09-E655-4378-BA54-D3D583E56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en-IN"/>
              <a:t>Presenter- Sweta Das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Virtual RealityHeadset">
            <a:extLst>
              <a:ext uri="{FF2B5EF4-FFF2-40B4-BE49-F238E27FC236}">
                <a16:creationId xmlns:a16="http://schemas.microsoft.com/office/drawing/2014/main" id="{FD0754FD-8D12-4593-9295-EBA2FC727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374C71-E875-41FD-8B0A-321FD04BCBA3}"/>
              </a:ext>
            </a:extLst>
          </p:cNvPr>
          <p:cNvSpPr txBox="1"/>
          <p:nvPr/>
        </p:nvSpPr>
        <p:spPr>
          <a:xfrm>
            <a:off x="9439275" y="5972175"/>
            <a:ext cx="2418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i="1" u="sng" dirty="0"/>
              <a:t>Date: 20 August 2022</a:t>
            </a:r>
          </a:p>
        </p:txBody>
      </p:sp>
    </p:spTree>
    <p:extLst>
      <p:ext uri="{BB962C8B-B14F-4D97-AF65-F5344CB8AC3E}">
        <p14:creationId xmlns:p14="http://schemas.microsoft.com/office/powerpoint/2010/main" val="1250635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</a:rPr>
              <a:t>System Design and Architecture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9A928-F374-4C31-8249-ABCFAE381165}"/>
              </a:ext>
            </a:extLst>
          </p:cNvPr>
          <p:cNvSpPr txBox="1"/>
          <p:nvPr/>
        </p:nvSpPr>
        <p:spPr>
          <a:xfrm>
            <a:off x="1283515" y="6321021"/>
            <a:ext cx="3036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Overall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57FBB-CFF4-453A-B69F-C843B409C70C}"/>
              </a:ext>
            </a:extLst>
          </p:cNvPr>
          <p:cNvSpPr txBox="1"/>
          <p:nvPr/>
        </p:nvSpPr>
        <p:spPr>
          <a:xfrm>
            <a:off x="7455585" y="6321021"/>
            <a:ext cx="3036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Overall Software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3AA66E-503E-4A02-84F0-0D751CA9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0" y="1866330"/>
            <a:ext cx="5342278" cy="44135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A24AF2-1022-47C9-9752-9718985C5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6" t="27215" r="32031" b="10027"/>
          <a:stretch/>
        </p:blipFill>
        <p:spPr>
          <a:xfrm>
            <a:off x="6096000" y="1874877"/>
            <a:ext cx="5663120" cy="44050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99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96DA1C-0A16-4E19-B5B5-93DF9EC67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57" y="408774"/>
            <a:ext cx="10113816" cy="568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24" y="4369869"/>
            <a:ext cx="2305249" cy="223306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Recognize emotions from 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F6381-6DEF-4E08-B4E5-4DEA187FE421}"/>
              </a:ext>
            </a:extLst>
          </p:cNvPr>
          <p:cNvSpPr txBox="1"/>
          <p:nvPr/>
        </p:nvSpPr>
        <p:spPr>
          <a:xfrm>
            <a:off x="5262863" y="6363066"/>
            <a:ext cx="3036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Emotional recognition from speech in brief</a:t>
            </a:r>
          </a:p>
        </p:txBody>
      </p:sp>
    </p:spTree>
    <p:extLst>
      <p:ext uri="{BB962C8B-B14F-4D97-AF65-F5344CB8AC3E}">
        <p14:creationId xmlns:p14="http://schemas.microsoft.com/office/powerpoint/2010/main" val="7184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09E150-4BBB-442B-BF0E-C24491DE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74" y="149039"/>
            <a:ext cx="4340390" cy="7040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F206D8-F261-421D-AA78-FB6198FBD015}"/>
              </a:ext>
            </a:extLst>
          </p:cNvPr>
          <p:cNvSpPr txBox="1"/>
          <p:nvPr/>
        </p:nvSpPr>
        <p:spPr>
          <a:xfrm>
            <a:off x="3925226" y="377212"/>
            <a:ext cx="847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In short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41B7A-89DB-427B-B850-22DB745E3055}"/>
              </a:ext>
            </a:extLst>
          </p:cNvPr>
          <p:cNvSpPr txBox="1"/>
          <p:nvPr/>
        </p:nvSpPr>
        <p:spPr>
          <a:xfrm>
            <a:off x="10073036" y="715766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In detail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73B35-00D9-42E9-A68E-37197CCB2848}"/>
              </a:ext>
            </a:extLst>
          </p:cNvPr>
          <p:cNvSpPr txBox="1"/>
          <p:nvPr/>
        </p:nvSpPr>
        <p:spPr>
          <a:xfrm>
            <a:off x="4810274" y="6449041"/>
            <a:ext cx="3036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Cloud and software interaction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7C88-31F0-4081-8F44-376BAFF5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782" y="991076"/>
            <a:ext cx="8562975" cy="4816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" y="4086225"/>
            <a:ext cx="2513698" cy="251670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Recognize emotions from speech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BA269-89D4-4EDF-8A7C-30B0999B95C2}"/>
              </a:ext>
            </a:extLst>
          </p:cNvPr>
          <p:cNvSpPr txBox="1"/>
          <p:nvPr/>
        </p:nvSpPr>
        <p:spPr>
          <a:xfrm>
            <a:off x="6991350" y="5945699"/>
            <a:ext cx="5057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 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National Research Council, Canada (NRC), which was contributed by Dr. 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Saif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Mohammed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397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24" y="4369869"/>
            <a:ext cx="2305249" cy="223306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Recognize emotions from Face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75D506-C776-4E7B-B1A1-F177F999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603" y="337135"/>
            <a:ext cx="3605462" cy="270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C885801-F36F-4E6B-AF1E-DD5962757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r="43912" b="37667"/>
          <a:stretch/>
        </p:blipFill>
        <p:spPr bwMode="auto">
          <a:xfrm>
            <a:off x="6610350" y="337135"/>
            <a:ext cx="4019550" cy="389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6B6D7B-5F68-49D2-95F1-830343685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47" b="6762"/>
          <a:stretch/>
        </p:blipFill>
        <p:spPr bwMode="auto">
          <a:xfrm>
            <a:off x="3007897" y="3220452"/>
            <a:ext cx="2715148" cy="26617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5D4FB8-5B52-4A62-B644-823FD625C9F6}"/>
              </a:ext>
            </a:extLst>
          </p:cNvPr>
          <p:cNvSpPr/>
          <p:nvPr/>
        </p:nvSpPr>
        <p:spPr>
          <a:xfrm>
            <a:off x="4191000" y="885322"/>
            <a:ext cx="1619250" cy="27672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66266-57BE-4171-B1E1-01BCF532105F}"/>
              </a:ext>
            </a:extLst>
          </p:cNvPr>
          <p:cNvSpPr/>
          <p:nvPr/>
        </p:nvSpPr>
        <p:spPr>
          <a:xfrm>
            <a:off x="2876550" y="885322"/>
            <a:ext cx="514350" cy="27672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E1F90-19AB-4FB3-85C5-064DA7747339}"/>
              </a:ext>
            </a:extLst>
          </p:cNvPr>
          <p:cNvSpPr/>
          <p:nvPr/>
        </p:nvSpPr>
        <p:spPr>
          <a:xfrm>
            <a:off x="7115175" y="370972"/>
            <a:ext cx="2123521" cy="295778"/>
          </a:xfrm>
          <a:prstGeom prst="rect">
            <a:avLst/>
          </a:prstGeom>
          <a:noFill/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FE034D-A79B-4111-A743-B1E41000C39C}"/>
              </a:ext>
            </a:extLst>
          </p:cNvPr>
          <p:cNvSpPr/>
          <p:nvPr/>
        </p:nvSpPr>
        <p:spPr>
          <a:xfrm>
            <a:off x="7239001" y="983885"/>
            <a:ext cx="2522960" cy="3551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A4051-2368-415F-B273-5F7A3963BEB3}"/>
              </a:ext>
            </a:extLst>
          </p:cNvPr>
          <p:cNvSpPr txBox="1"/>
          <p:nvPr/>
        </p:nvSpPr>
        <p:spPr>
          <a:xfrm>
            <a:off x="6055320" y="4402866"/>
            <a:ext cx="5610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Each Lip shape/expression is mapped with emotion and score is shown.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Observation: The said “weights” of each facial expression is high in range [0.5,1) when similar expression is made.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263DF-557E-4927-AC59-A265995BBC9A}"/>
              </a:ext>
            </a:extLst>
          </p:cNvPr>
          <p:cNvSpPr txBox="1"/>
          <p:nvPr/>
        </p:nvSpPr>
        <p:spPr>
          <a:xfrm>
            <a:off x="4365471" y="6382365"/>
            <a:ext cx="409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u="sng" dirty="0"/>
              <a:t>Mapping and weights of emotions with expressions</a:t>
            </a:r>
          </a:p>
        </p:txBody>
      </p:sp>
    </p:spTree>
    <p:extLst>
      <p:ext uri="{BB962C8B-B14F-4D97-AF65-F5344CB8AC3E}">
        <p14:creationId xmlns:p14="http://schemas.microsoft.com/office/powerpoint/2010/main" val="378365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Recognize emotions from Face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E0D02B2-D458-4E0F-BD0A-D5781B4E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 r="2508" b="11321"/>
          <a:stretch/>
        </p:blipFill>
        <p:spPr bwMode="auto">
          <a:xfrm>
            <a:off x="1212966" y="1793041"/>
            <a:ext cx="9660808" cy="456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1B24CD-3CBD-44BC-96F0-EA5E0FB2BD0C}"/>
              </a:ext>
            </a:extLst>
          </p:cNvPr>
          <p:cNvSpPr txBox="1"/>
          <p:nvPr/>
        </p:nvSpPr>
        <p:spPr>
          <a:xfrm>
            <a:off x="4360090" y="6457575"/>
            <a:ext cx="3036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Emotional recognition from face in brief</a:t>
            </a:r>
          </a:p>
        </p:txBody>
      </p:sp>
    </p:spTree>
    <p:extLst>
      <p:ext uri="{BB962C8B-B14F-4D97-AF65-F5344CB8AC3E}">
        <p14:creationId xmlns:p14="http://schemas.microsoft.com/office/powerpoint/2010/main" val="393911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B24CD-3CBD-44BC-96F0-EA5E0FB2BD0C}"/>
              </a:ext>
            </a:extLst>
          </p:cNvPr>
          <p:cNvSpPr txBox="1"/>
          <p:nvPr/>
        </p:nvSpPr>
        <p:spPr>
          <a:xfrm>
            <a:off x="5629275" y="6467476"/>
            <a:ext cx="2714625" cy="226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u="sng" dirty="0"/>
              <a:t>Algorithm to calculate facial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6AD21-0EA0-4C19-B798-CA3AD2ED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17" y="985560"/>
            <a:ext cx="9240540" cy="3972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43" y="4105274"/>
            <a:ext cx="2162990" cy="210639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Recognize emotions from Face</a:t>
            </a:r>
          </a:p>
        </p:txBody>
      </p:sp>
    </p:spTree>
    <p:extLst>
      <p:ext uri="{BB962C8B-B14F-4D97-AF65-F5344CB8AC3E}">
        <p14:creationId xmlns:p14="http://schemas.microsoft.com/office/powerpoint/2010/main" val="116766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Return a suitable response in addition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12145F-1048-4FA5-93E0-DC266D5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9" y="2476100"/>
            <a:ext cx="11172962" cy="301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8F7DF-A44E-4754-A8C0-FF2395787BF3}"/>
              </a:ext>
            </a:extLst>
          </p:cNvPr>
          <p:cNvSpPr txBox="1"/>
          <p:nvPr/>
        </p:nvSpPr>
        <p:spPr>
          <a:xfrm>
            <a:off x="4017189" y="6213165"/>
            <a:ext cx="3821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Comparing scores, finalizing the emotion and displaying it</a:t>
            </a:r>
          </a:p>
        </p:txBody>
      </p:sp>
    </p:spTree>
    <p:extLst>
      <p:ext uri="{BB962C8B-B14F-4D97-AF65-F5344CB8AC3E}">
        <p14:creationId xmlns:p14="http://schemas.microsoft.com/office/powerpoint/2010/main" val="812520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Return a suitable response in addition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8F7DF-A44E-4754-A8C0-FF2395787BF3}"/>
              </a:ext>
            </a:extLst>
          </p:cNvPr>
          <p:cNvSpPr txBox="1"/>
          <p:nvPr/>
        </p:nvSpPr>
        <p:spPr>
          <a:xfrm>
            <a:off x="4017189" y="6213165"/>
            <a:ext cx="3821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Comparing scores, finalizing the emotion and displaying 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9D2A6B-47A4-4695-AC4A-AA80D818C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060" y="2006550"/>
            <a:ext cx="7421880" cy="405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260F72-EF2A-4A28-A9ED-23CB4A6CD8BE}"/>
              </a:ext>
            </a:extLst>
          </p:cNvPr>
          <p:cNvSpPr/>
          <p:nvPr/>
        </p:nvSpPr>
        <p:spPr>
          <a:xfrm>
            <a:off x="2266950" y="2905125"/>
            <a:ext cx="1514475" cy="6000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F07E7-6409-4E06-8CB9-C0CBDE446DF2}"/>
              </a:ext>
            </a:extLst>
          </p:cNvPr>
          <p:cNvSpPr/>
          <p:nvPr/>
        </p:nvSpPr>
        <p:spPr>
          <a:xfrm>
            <a:off x="2266949" y="3803700"/>
            <a:ext cx="1514475" cy="6000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40AF83-AA9E-4C2F-B600-C5A3344C6630}"/>
              </a:ext>
            </a:extLst>
          </p:cNvPr>
          <p:cNvSpPr/>
          <p:nvPr/>
        </p:nvSpPr>
        <p:spPr>
          <a:xfrm>
            <a:off x="2266948" y="4554524"/>
            <a:ext cx="1514475" cy="48420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0ADDC-0E8E-4BCE-97E2-DAFACAD41DD1}"/>
              </a:ext>
            </a:extLst>
          </p:cNvPr>
          <p:cNvSpPr txBox="1"/>
          <p:nvPr/>
        </p:nvSpPr>
        <p:spPr>
          <a:xfrm>
            <a:off x="309561" y="2977415"/>
            <a:ext cx="151447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Emotion from speech and speech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10B8C-7D7F-4BD2-ADF3-E47D9C83466D}"/>
              </a:ext>
            </a:extLst>
          </p:cNvPr>
          <p:cNvSpPr txBox="1"/>
          <p:nvPr/>
        </p:nvSpPr>
        <p:spPr>
          <a:xfrm>
            <a:off x="291462" y="3780571"/>
            <a:ext cx="151447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Emotion from facial expression and face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6AB42-29D7-460B-8591-0306F5C82454}"/>
              </a:ext>
            </a:extLst>
          </p:cNvPr>
          <p:cNvSpPr txBox="1"/>
          <p:nvPr/>
        </p:nvSpPr>
        <p:spPr>
          <a:xfrm>
            <a:off x="324798" y="4563774"/>
            <a:ext cx="151447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Final emotion displayed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7CD249-E60A-4E50-A9F3-4803C91C800A}"/>
              </a:ext>
            </a:extLst>
          </p:cNvPr>
          <p:cNvCxnSpPr>
            <a:stCxn id="4" idx="3"/>
            <a:endCxn id="3" idx="1"/>
          </p:cNvCxnSpPr>
          <p:nvPr/>
        </p:nvCxnSpPr>
        <p:spPr>
          <a:xfrm flipV="1">
            <a:off x="1824036" y="3205163"/>
            <a:ext cx="442914" cy="3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CBD047-8E40-402C-9F15-0EB0B14A2B99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1805937" y="4103737"/>
            <a:ext cx="4610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E3346B-CC0B-4E3A-9CD5-B75F01589B05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1839273" y="4794607"/>
            <a:ext cx="427675" cy="2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258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Return a suitable response in addition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8F7DF-A44E-4754-A8C0-FF2395787BF3}"/>
              </a:ext>
            </a:extLst>
          </p:cNvPr>
          <p:cNvSpPr txBox="1"/>
          <p:nvPr/>
        </p:nvSpPr>
        <p:spPr>
          <a:xfrm>
            <a:off x="4017189" y="6213165"/>
            <a:ext cx="3821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Comparing scores, finalizing the emotion and displaying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0ADDC-0E8E-4BCE-97E2-DAFACAD41DD1}"/>
              </a:ext>
            </a:extLst>
          </p:cNvPr>
          <p:cNvSpPr txBox="1"/>
          <p:nvPr/>
        </p:nvSpPr>
        <p:spPr>
          <a:xfrm>
            <a:off x="309561" y="2977415"/>
            <a:ext cx="151447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Emotion from speech and speech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10B8C-7D7F-4BD2-ADF3-E47D9C83466D}"/>
              </a:ext>
            </a:extLst>
          </p:cNvPr>
          <p:cNvSpPr txBox="1"/>
          <p:nvPr/>
        </p:nvSpPr>
        <p:spPr>
          <a:xfrm>
            <a:off x="291462" y="3780571"/>
            <a:ext cx="151447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Emotion from facial expression and face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6AB42-29D7-460B-8591-0306F5C82454}"/>
              </a:ext>
            </a:extLst>
          </p:cNvPr>
          <p:cNvSpPr txBox="1"/>
          <p:nvPr/>
        </p:nvSpPr>
        <p:spPr>
          <a:xfrm>
            <a:off x="324798" y="4563774"/>
            <a:ext cx="151447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Final emotion displayed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7CD249-E60A-4E50-A9F3-4803C91C800A}"/>
              </a:ext>
            </a:extLst>
          </p:cNvPr>
          <p:cNvCxnSpPr>
            <a:stCxn id="4" idx="3"/>
            <a:endCxn id="3" idx="1"/>
          </p:cNvCxnSpPr>
          <p:nvPr/>
        </p:nvCxnSpPr>
        <p:spPr>
          <a:xfrm flipV="1">
            <a:off x="1824036" y="3205163"/>
            <a:ext cx="442914" cy="3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CBD047-8E40-402C-9F15-0EB0B14A2B99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1805937" y="4103737"/>
            <a:ext cx="4610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E3346B-CC0B-4E3A-9CD5-B75F01589B05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1839273" y="4794607"/>
            <a:ext cx="427675" cy="2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3EC02E-EE0C-4899-8DF6-A66E4AFD6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40" y="2056477"/>
            <a:ext cx="7019925" cy="394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260F72-EF2A-4A28-A9ED-23CB4A6CD8BE}"/>
              </a:ext>
            </a:extLst>
          </p:cNvPr>
          <p:cNvSpPr/>
          <p:nvPr/>
        </p:nvSpPr>
        <p:spPr>
          <a:xfrm>
            <a:off x="2266950" y="2905125"/>
            <a:ext cx="1514475" cy="6000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F07E7-6409-4E06-8CB9-C0CBDE446DF2}"/>
              </a:ext>
            </a:extLst>
          </p:cNvPr>
          <p:cNvSpPr/>
          <p:nvPr/>
        </p:nvSpPr>
        <p:spPr>
          <a:xfrm>
            <a:off x="2266949" y="3803700"/>
            <a:ext cx="1514475" cy="6000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40AF83-AA9E-4C2F-B600-C5A3344C6630}"/>
              </a:ext>
            </a:extLst>
          </p:cNvPr>
          <p:cNvSpPr/>
          <p:nvPr/>
        </p:nvSpPr>
        <p:spPr>
          <a:xfrm>
            <a:off x="2266948" y="4554524"/>
            <a:ext cx="1514475" cy="48420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70458-C6EB-4507-B209-FCB62CF32054}"/>
              </a:ext>
            </a:extLst>
          </p:cNvPr>
          <p:cNvSpPr/>
          <p:nvPr/>
        </p:nvSpPr>
        <p:spPr>
          <a:xfrm>
            <a:off x="4943475" y="2605087"/>
            <a:ext cx="4762500" cy="117548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76F0A6-350B-4AFE-8C03-7660916B6714}"/>
              </a:ext>
            </a:extLst>
          </p:cNvPr>
          <p:cNvSpPr/>
          <p:nvPr/>
        </p:nvSpPr>
        <p:spPr>
          <a:xfrm>
            <a:off x="6657976" y="3780571"/>
            <a:ext cx="1514475" cy="117548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1CB2D-C957-430A-9308-71C6C63D2E7D}"/>
              </a:ext>
            </a:extLst>
          </p:cNvPr>
          <p:cNvSpPr txBox="1"/>
          <p:nvPr/>
        </p:nvSpPr>
        <p:spPr>
          <a:xfrm>
            <a:off x="10191745" y="2877849"/>
            <a:ext cx="151447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Text response to corresponding emotion displayed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A4D75-2E2A-4741-9E53-984865ABD385}"/>
              </a:ext>
            </a:extLst>
          </p:cNvPr>
          <p:cNvSpPr txBox="1"/>
          <p:nvPr/>
        </p:nvSpPr>
        <p:spPr>
          <a:xfrm>
            <a:off x="10191744" y="4044097"/>
            <a:ext cx="151447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Text converted to audio response lip synced by 3D avatar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95F19B-B358-46AA-9052-2A69443B22FA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9705975" y="3192829"/>
            <a:ext cx="485770" cy="8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F6C1E8-C304-4569-9EEE-0DFA9745A3C5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 flipV="1">
            <a:off x="8172451" y="4367263"/>
            <a:ext cx="2019293" cy="1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58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Return a suitable response in addition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8F7DF-A44E-4754-A8C0-FF2395787BF3}"/>
              </a:ext>
            </a:extLst>
          </p:cNvPr>
          <p:cNvSpPr txBox="1"/>
          <p:nvPr/>
        </p:nvSpPr>
        <p:spPr>
          <a:xfrm>
            <a:off x="3540939" y="6211126"/>
            <a:ext cx="4193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Return a suitable response as per emotion detected, in brief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7F47C8-E556-49C7-AA18-B796BEE4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4" y="2227351"/>
            <a:ext cx="10564405" cy="35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5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D7A3-BABC-4A03-AAC6-E7A9470B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rtl="0"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000" i="1" dirty="0"/>
              <a:t>Dr. Richard Li, project supervisor and mentor, for his invaluable guidance and feedback on each stage of development, reminding the objectives of the project, providing a suitable direction and giving hints at stages of getting struck.</a:t>
            </a:r>
          </a:p>
          <a:p>
            <a:pPr marL="457200" indent="-457200" rtl="0"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000" i="1" dirty="0"/>
              <a:t>Mr. Chun Ho (Max) Cher, Research Assistant in Game Lab, for helping to use and understand the hardware devices in the lab at initial stages; provide valuable suggestions for capstone project as a senior.</a:t>
            </a:r>
          </a:p>
          <a:p>
            <a:pPr marL="457200" indent="-457200" rtl="0"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000" i="1" dirty="0"/>
              <a:t>Mr. </a:t>
            </a:r>
            <a:r>
              <a:rPr lang="en-US" sz="2000" i="1" dirty="0" err="1"/>
              <a:t>Hinchuen</a:t>
            </a:r>
            <a:r>
              <a:rPr lang="en-US" sz="2000" i="1" dirty="0"/>
              <a:t> (Timothy) Ng, a graduated senior, for his suggestions to write and present the capstone project.</a:t>
            </a:r>
          </a:p>
          <a:p>
            <a:pPr marL="457200" indent="-457200" rtl="0"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000" i="1" dirty="0"/>
              <a:t>Mr. </a:t>
            </a:r>
            <a:r>
              <a:rPr lang="en-US" sz="2000" i="1" dirty="0" err="1"/>
              <a:t>Yat</a:t>
            </a:r>
            <a:r>
              <a:rPr lang="en-US" sz="2000" i="1" dirty="0"/>
              <a:t> Ying (Edwin) Yu, a senior, for his important tips on managing the capstone project.</a:t>
            </a:r>
          </a:p>
          <a:p>
            <a:pPr marL="457200" indent="-457200" rtl="0"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000" i="1" dirty="0"/>
              <a:t>Game Lab at The Hong Kong Polytechnic University, for providing access to resources.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40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Return a suitable response in addition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8F7DF-A44E-4754-A8C0-FF2395787BF3}"/>
              </a:ext>
            </a:extLst>
          </p:cNvPr>
          <p:cNvSpPr txBox="1"/>
          <p:nvPr/>
        </p:nvSpPr>
        <p:spPr>
          <a:xfrm>
            <a:off x="4148132" y="6477723"/>
            <a:ext cx="3895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IBM Watson Cloud TTS conversion and lip sync with avatar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EDB833-D961-4846-9D7E-09E5064C0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94" y="1758418"/>
            <a:ext cx="9662706" cy="461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02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 Video</a:t>
            </a:r>
          </a:p>
        </p:txBody>
      </p:sp>
      <p:pic>
        <p:nvPicPr>
          <p:cNvPr id="4" name="demofyp" descr="Shape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0FE99092-5CCA-4278-891C-32DADB20B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F23FC-E730-45A6-AE18-5A1EB0AB13A7}"/>
              </a:ext>
            </a:extLst>
          </p:cNvPr>
          <p:cNvSpPr txBox="1"/>
          <p:nvPr/>
        </p:nvSpPr>
        <p:spPr>
          <a:xfrm>
            <a:off x="4391025" y="6356350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Demo Video Link Click here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143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204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en-IN" sz="4000">
                <a:solidFill>
                  <a:schemeClr val="bg1"/>
                </a:solidFill>
              </a:rPr>
              <a:t>Results</a:t>
            </a:r>
            <a:br>
              <a:rPr lang="en-IN" sz="4000">
                <a:solidFill>
                  <a:schemeClr val="bg1"/>
                </a:solidFill>
              </a:rPr>
            </a:b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BDE8978-1CD4-4F6D-960E-36123C5A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" y="1688641"/>
            <a:ext cx="8801585" cy="506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D9D07E-7373-456D-B51C-E116D1252C5E}"/>
              </a:ext>
            </a:extLst>
          </p:cNvPr>
          <p:cNvSpPr/>
          <p:nvPr/>
        </p:nvSpPr>
        <p:spPr>
          <a:xfrm>
            <a:off x="180975" y="2010757"/>
            <a:ext cx="9063355" cy="117576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8A460F-6175-4733-8B1A-3E6B81C047CE}"/>
              </a:ext>
            </a:extLst>
          </p:cNvPr>
          <p:cNvSpPr/>
          <p:nvPr/>
        </p:nvSpPr>
        <p:spPr>
          <a:xfrm>
            <a:off x="180975" y="3232239"/>
            <a:ext cx="9063355" cy="352517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2C952-65B8-460E-AF2F-9C78FFAEE457}"/>
              </a:ext>
            </a:extLst>
          </p:cNvPr>
          <p:cNvSpPr/>
          <p:nvPr/>
        </p:nvSpPr>
        <p:spPr>
          <a:xfrm>
            <a:off x="6040120" y="6198727"/>
            <a:ext cx="543560" cy="24622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B9EDD-C0EB-4795-A28D-0EB057A0CAC9}"/>
              </a:ext>
            </a:extLst>
          </p:cNvPr>
          <p:cNvSpPr txBox="1"/>
          <p:nvPr/>
        </p:nvSpPr>
        <p:spPr>
          <a:xfrm>
            <a:off x="9430119" y="6198727"/>
            <a:ext cx="2040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“applauding” an emotion of disgust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F2CCE-AD20-443D-A709-8BE27B160C3F}"/>
              </a:ext>
            </a:extLst>
          </p:cNvPr>
          <p:cNvSpPr txBox="1"/>
          <p:nvPr/>
        </p:nvSpPr>
        <p:spPr>
          <a:xfrm>
            <a:off x="9425305" y="5439327"/>
            <a:ext cx="2040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“avengers” an emotion of joy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4899A2-004B-421D-8A9A-1E677145885A}"/>
              </a:ext>
            </a:extLst>
          </p:cNvPr>
          <p:cNvSpPr/>
          <p:nvPr/>
        </p:nvSpPr>
        <p:spPr>
          <a:xfrm>
            <a:off x="6155267" y="5448644"/>
            <a:ext cx="660400" cy="2070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A4A234-1BF5-4E0F-B5C0-A36C1C593E1C}"/>
              </a:ext>
            </a:extLst>
          </p:cNvPr>
          <p:cNvCxnSpPr>
            <a:stCxn id="12" idx="3"/>
            <a:endCxn id="19" idx="1"/>
          </p:cNvCxnSpPr>
          <p:nvPr/>
        </p:nvCxnSpPr>
        <p:spPr>
          <a:xfrm>
            <a:off x="6815667" y="5552189"/>
            <a:ext cx="2609638" cy="102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1A38C2-84C6-4500-B9F0-439A500C68E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583680" y="6321838"/>
            <a:ext cx="2846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D7A977-215D-4573-A71D-98EC5E8C3E62}"/>
              </a:ext>
            </a:extLst>
          </p:cNvPr>
          <p:cNvSpPr txBox="1"/>
          <p:nvPr/>
        </p:nvSpPr>
        <p:spPr>
          <a:xfrm>
            <a:off x="9524949" y="2475526"/>
            <a:ext cx="181932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000" dirty="0"/>
              <a:t>Before adding 0.1 to face score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3985E9-9BA5-4B52-878F-8970FC1CFC7C}"/>
              </a:ext>
            </a:extLst>
          </p:cNvPr>
          <p:cNvSpPr txBox="1"/>
          <p:nvPr/>
        </p:nvSpPr>
        <p:spPr>
          <a:xfrm>
            <a:off x="9644621" y="3539367"/>
            <a:ext cx="1821151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000" dirty="0"/>
              <a:t>After adding 0.1 to face score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D794B0-0DD7-4A9B-8509-A1665C79F560}"/>
              </a:ext>
            </a:extLst>
          </p:cNvPr>
          <p:cNvCxnSpPr>
            <a:cxnSpLocks/>
            <a:stCxn id="3" idx="3"/>
            <a:endCxn id="34" idx="1"/>
          </p:cNvCxnSpPr>
          <p:nvPr/>
        </p:nvCxnSpPr>
        <p:spPr>
          <a:xfrm flipV="1">
            <a:off x="9244330" y="2598637"/>
            <a:ext cx="28061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492F3D-256E-4CBF-B05F-A96765A5E965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9244330" y="3662478"/>
            <a:ext cx="4002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7042568-0BCD-42BD-B77A-711C18E442F9}"/>
              </a:ext>
            </a:extLst>
          </p:cNvPr>
          <p:cNvSpPr/>
          <p:nvPr/>
        </p:nvSpPr>
        <p:spPr>
          <a:xfrm>
            <a:off x="5503333" y="4131733"/>
            <a:ext cx="1473200" cy="34437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1230E7-75E5-49F6-B549-0757C0836E8D}"/>
              </a:ext>
            </a:extLst>
          </p:cNvPr>
          <p:cNvSpPr txBox="1"/>
          <p:nvPr/>
        </p:nvSpPr>
        <p:spPr>
          <a:xfrm>
            <a:off x="9480597" y="4185205"/>
            <a:ext cx="2040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incorrect recognition by program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ED8530-A9FD-4990-8F5A-A3D58354793B}"/>
              </a:ext>
            </a:extLst>
          </p:cNvPr>
          <p:cNvSpPr txBox="1"/>
          <p:nvPr/>
        </p:nvSpPr>
        <p:spPr>
          <a:xfrm>
            <a:off x="9448129" y="4801357"/>
            <a:ext cx="218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Should be recognised as “anticipation”, but gone unnoticed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108A03-7F1C-46FB-9F9C-67D11B0BF51D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6976533" y="4303919"/>
            <a:ext cx="2504064" cy="43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5173215-4351-44E7-96CA-FF22B35F3B1C}"/>
              </a:ext>
            </a:extLst>
          </p:cNvPr>
          <p:cNvSpPr/>
          <p:nvPr/>
        </p:nvSpPr>
        <p:spPr>
          <a:xfrm>
            <a:off x="5503333" y="4897868"/>
            <a:ext cx="592667" cy="2070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FF1BB3-EDC0-419A-B646-0A6476FA664D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6096000" y="5001412"/>
            <a:ext cx="33521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96E8A76-082D-4F5C-AEE4-9DB5058A8CF1}"/>
              </a:ext>
            </a:extLst>
          </p:cNvPr>
          <p:cNvSpPr/>
          <p:nvPr/>
        </p:nvSpPr>
        <p:spPr>
          <a:xfrm>
            <a:off x="5731933" y="3011019"/>
            <a:ext cx="643467" cy="1755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106F71-B987-47F4-9FED-3DF61FC325FB}"/>
              </a:ext>
            </a:extLst>
          </p:cNvPr>
          <p:cNvSpPr txBox="1"/>
          <p:nvPr/>
        </p:nvSpPr>
        <p:spPr>
          <a:xfrm>
            <a:off x="9697926" y="2883447"/>
            <a:ext cx="204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Unrecognised, as word not in database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E35C662-FCB4-47C8-9A09-1C05292FA57E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 flipV="1">
            <a:off x="6375400" y="3083502"/>
            <a:ext cx="3322526" cy="15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0C5A3E5-9BA3-499A-A1BD-ED55CE744B7B}"/>
              </a:ext>
            </a:extLst>
          </p:cNvPr>
          <p:cNvSpPr txBox="1"/>
          <p:nvPr/>
        </p:nvSpPr>
        <p:spPr>
          <a:xfrm>
            <a:off x="9563717" y="5857387"/>
            <a:ext cx="2040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“price” an emotion of anger</a:t>
            </a:r>
          </a:p>
        </p:txBody>
      </p:sp>
      <p:sp>
        <p:nvSpPr>
          <p:cNvPr id="6148" name="Rectangle 6147">
            <a:extLst>
              <a:ext uri="{FF2B5EF4-FFF2-40B4-BE49-F238E27FC236}">
                <a16:creationId xmlns:a16="http://schemas.microsoft.com/office/drawing/2014/main" id="{18646D33-32C4-4702-A7E9-E23CFC57F611}"/>
              </a:ext>
            </a:extLst>
          </p:cNvPr>
          <p:cNvSpPr/>
          <p:nvPr/>
        </p:nvSpPr>
        <p:spPr>
          <a:xfrm>
            <a:off x="5998634" y="5876954"/>
            <a:ext cx="258234" cy="2070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158" name="Straight Connector 6157">
            <a:extLst>
              <a:ext uri="{FF2B5EF4-FFF2-40B4-BE49-F238E27FC236}">
                <a16:creationId xmlns:a16="http://schemas.microsoft.com/office/drawing/2014/main" id="{013F5FD2-D013-4D25-A64F-D5A0C70F66E7}"/>
              </a:ext>
            </a:extLst>
          </p:cNvPr>
          <p:cNvCxnSpPr>
            <a:stCxn id="6148" idx="3"/>
            <a:endCxn id="67" idx="1"/>
          </p:cNvCxnSpPr>
          <p:nvPr/>
        </p:nvCxnSpPr>
        <p:spPr>
          <a:xfrm flipV="1">
            <a:off x="6256868" y="5980498"/>
            <a:ext cx="33068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806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Impact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DB581D-4455-4D2E-A998-DA29697914F2}"/>
              </a:ext>
            </a:extLst>
          </p:cNvPr>
          <p:cNvSpPr/>
          <p:nvPr/>
        </p:nvSpPr>
        <p:spPr>
          <a:xfrm>
            <a:off x="344081" y="2595870"/>
            <a:ext cx="3137836" cy="1861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VR environment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-alternative environment for self expression and understanding by the virtual agent.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FB87CD-40BD-40C4-AF7D-4E73CE3DA90B}"/>
              </a:ext>
            </a:extLst>
          </p:cNvPr>
          <p:cNvSpPr/>
          <p:nvPr/>
        </p:nvSpPr>
        <p:spPr>
          <a:xfrm>
            <a:off x="4293384" y="2595870"/>
            <a:ext cx="3137836" cy="1861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Facial expressions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also considered, instead of just speech as only channel.</a:t>
            </a:r>
            <a:endParaRPr lang="en-US" sz="1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9D50E2-493F-439B-8774-F2F62D227C57}"/>
              </a:ext>
            </a:extLst>
          </p:cNvPr>
          <p:cNvSpPr/>
          <p:nvPr/>
        </p:nvSpPr>
        <p:spPr>
          <a:xfrm>
            <a:off x="8242687" y="2498316"/>
            <a:ext cx="3137836" cy="1861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Biggest impact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- provide a 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new solution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and 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direction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in the ongoing research of affective awareness agents.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62EBCBE5-939C-4B29-BDA5-E709C64C5FE5}"/>
              </a:ext>
            </a:extLst>
          </p:cNvPr>
          <p:cNvSpPr/>
          <p:nvPr/>
        </p:nvSpPr>
        <p:spPr>
          <a:xfrm>
            <a:off x="3471387" y="3232239"/>
            <a:ext cx="821987" cy="794377"/>
          </a:xfrm>
          <a:prstGeom prst="mathPl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DA0665B4-AB46-4769-8AF4-725B40EF7004}"/>
              </a:ext>
            </a:extLst>
          </p:cNvPr>
          <p:cNvSpPr/>
          <p:nvPr/>
        </p:nvSpPr>
        <p:spPr>
          <a:xfrm>
            <a:off x="7469467" y="3270560"/>
            <a:ext cx="734972" cy="511988"/>
          </a:xfrm>
          <a:prstGeom prst="mathEqual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85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93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5060F4-7753-4D07-B85A-6B91794F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68" y="307888"/>
            <a:ext cx="6831909" cy="4716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80" y="4056898"/>
            <a:ext cx="2113737" cy="191076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improvements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DCD485-7190-438C-A311-1575B2DAA2B4}"/>
              </a:ext>
            </a:extLst>
          </p:cNvPr>
          <p:cNvSpPr/>
          <p:nvPr/>
        </p:nvSpPr>
        <p:spPr>
          <a:xfrm>
            <a:off x="2926080" y="635267"/>
            <a:ext cx="6333423" cy="29934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F1B3F2-5E33-4CBE-BEF9-1668B9E5F83E}"/>
              </a:ext>
            </a:extLst>
          </p:cNvPr>
          <p:cNvSpPr/>
          <p:nvPr/>
        </p:nvSpPr>
        <p:spPr>
          <a:xfrm>
            <a:off x="5890661" y="3715352"/>
            <a:ext cx="3375259" cy="14437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62926-5CED-402D-840B-DF1F2CCE580C}"/>
              </a:ext>
            </a:extLst>
          </p:cNvPr>
          <p:cNvSpPr txBox="1"/>
          <p:nvPr/>
        </p:nvSpPr>
        <p:spPr>
          <a:xfrm>
            <a:off x="9757989" y="1993495"/>
            <a:ext cx="2117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Existing limitations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A5C049-C2CA-419D-A656-0E280FEEDAEE}"/>
              </a:ext>
            </a:extLst>
          </p:cNvPr>
          <p:cNvSpPr txBox="1"/>
          <p:nvPr/>
        </p:nvSpPr>
        <p:spPr>
          <a:xfrm>
            <a:off x="9698210" y="4298746"/>
            <a:ext cx="2117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Good to have features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7637E2-E9E1-4443-AA40-E5379E3BCC70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259503" y="2131995"/>
            <a:ext cx="49848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94BE42-CD7D-4B0E-963D-0A047D482A2A}"/>
              </a:ext>
            </a:extLst>
          </p:cNvPr>
          <p:cNvCxnSpPr>
            <a:stCxn id="12" idx="3"/>
            <a:endCxn id="19" idx="1"/>
          </p:cNvCxnSpPr>
          <p:nvPr/>
        </p:nvCxnSpPr>
        <p:spPr>
          <a:xfrm flipV="1">
            <a:off x="9265920" y="4437246"/>
            <a:ext cx="43229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499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7E311-1300-4AFE-9B34-D2F8DE4F6FC6}"/>
              </a:ext>
            </a:extLst>
          </p:cNvPr>
          <p:cNvSpPr txBox="1"/>
          <p:nvPr/>
        </p:nvSpPr>
        <p:spPr>
          <a:xfrm>
            <a:off x="9480883" y="972152"/>
            <a:ext cx="2310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Y=[0.5 , 0.7] :</a:t>
            </a:r>
          </a:p>
          <a:p>
            <a:r>
              <a:rPr lang="en-IN" dirty="0"/>
              <a:t>Range for “joy” emotion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B8B478-8F9A-4BBB-8722-AF389A4BA371}"/>
              </a:ext>
            </a:extLst>
          </p:cNvPr>
          <p:cNvSpPr txBox="1"/>
          <p:nvPr/>
        </p:nvSpPr>
        <p:spPr>
          <a:xfrm>
            <a:off x="9396537" y="2203490"/>
            <a:ext cx="2310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Planes enclosing regions for “joy” emotion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6617C-0B69-427C-B85E-657A86CAC03D}"/>
              </a:ext>
            </a:extLst>
          </p:cNvPr>
          <p:cNvSpPr txBox="1"/>
          <p:nvPr/>
        </p:nvSpPr>
        <p:spPr>
          <a:xfrm>
            <a:off x="3311091" y="5310471"/>
            <a:ext cx="8008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/>
              <a:t>Plot data extracted from speech and facial recognition both in 3D space to find the overall emotion, instead of comparing the confidence scores.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N" sz="1400" dirty="0"/>
              <a:t>More accurate- multi modal analysis, as an overall output is provided instead of considering only the higher weighted one.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B6412-3729-4619-821C-6DDC6E4C2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1" t="1881" r="7982" b="3491"/>
          <a:stretch/>
        </p:blipFill>
        <p:spPr>
          <a:xfrm>
            <a:off x="3847454" y="349587"/>
            <a:ext cx="4768862" cy="449221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96468D-43EC-4B33-8987-BA13EF81EFB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70307" y="1280160"/>
            <a:ext cx="2810576" cy="1536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B5FDCF-8984-445A-8819-DBEDA6944C3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641432" y="1433817"/>
            <a:ext cx="2839451" cy="26985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6CC817-1037-4163-B969-FF2E6514A08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848600" y="2665155"/>
            <a:ext cx="1547937" cy="480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C533FE-4E28-44A9-AF9D-DE19E73ABDB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848600" y="2665155"/>
            <a:ext cx="1547937" cy="38192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18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4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Questions-Answers</a:t>
            </a:r>
          </a:p>
        </p:txBody>
      </p:sp>
      <p:pic>
        <p:nvPicPr>
          <p:cNvPr id="38" name="Graphic 38" descr="Question mark">
            <a:extLst>
              <a:ext uri="{FF2B5EF4-FFF2-40B4-BE49-F238E27FC236}">
                <a16:creationId xmlns:a16="http://schemas.microsoft.com/office/drawing/2014/main" id="{B018A7C0-71E2-06EC-05B4-FAB159240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8900" y="1675227"/>
            <a:ext cx="439419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D20F20-0806-4129-8796-FD174621B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you, let’s immerse in VR!</a:t>
            </a:r>
          </a:p>
        </p:txBody>
      </p:sp>
    </p:spTree>
    <p:extLst>
      <p:ext uri="{BB962C8B-B14F-4D97-AF65-F5344CB8AC3E}">
        <p14:creationId xmlns:p14="http://schemas.microsoft.com/office/powerpoint/2010/main" val="22952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Flow of presentation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D7A3-BABC-4A03-AAC6-E7A9470B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410725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cs typeface="Calibri"/>
              </a:rPr>
              <a:t>Background and Objectives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cs typeface="Calibri"/>
              </a:rPr>
              <a:t>The Idea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/>
              <a:t>System Design and Architecture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/>
              <a:t>Recognize emotions from speech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/>
              <a:t>Recognize emotions from face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dirty="0"/>
              <a:t>Return a suitable response in addition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dirty="0"/>
              <a:t>Demo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dirty="0"/>
              <a:t>Results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dirty="0"/>
              <a:t>Impact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dirty="0"/>
              <a:t>Future improvements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dirty="0"/>
              <a:t>Discussion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2400" dirty="0"/>
              <a:t>Question-Answer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dirty="0"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55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How do you judge someone’s emotions?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D7A3-BABC-4A03-AAC6-E7A9470B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41072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/>
              <a:t>Through Speech?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/>
              <a:t>Through Facial Expressions?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/>
              <a:t>Are you able to interpret accurately or remain unclear?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400" dirty="0"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852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8E4C-7EE5-6436-CF0F-B551D703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add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4D97-3B59-6BE7-2CC1-1DE341936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Judge emotions, gets biased- either on the words or the face</a:t>
            </a:r>
          </a:p>
          <a:p>
            <a:r>
              <a:rPr lang="en-IN" dirty="0"/>
              <a:t>Only face is deceptive</a:t>
            </a:r>
          </a:p>
          <a:p>
            <a:r>
              <a:rPr lang="en-IN" dirty="0"/>
              <a:t>Express themselves</a:t>
            </a:r>
          </a:p>
          <a:p>
            <a:r>
              <a:rPr lang="en-IN" dirty="0"/>
              <a:t>Interpretation of emotion</a:t>
            </a:r>
          </a:p>
          <a:p>
            <a:r>
              <a:rPr lang="en-IN" dirty="0"/>
              <a:t>About people who may not understand emotion like those who are not well versed</a:t>
            </a:r>
            <a:r>
              <a:rPr lang="en-IN"/>
              <a:t>, disabled</a:t>
            </a:r>
            <a:endParaRPr lang="en-IN" dirty="0"/>
          </a:p>
          <a:p>
            <a:r>
              <a:rPr lang="en-IN" dirty="0"/>
              <a:t>Using technology to assess emotions through a balanced logical measurement of facial expr and linguistic expr.</a:t>
            </a:r>
          </a:p>
          <a:p>
            <a:r>
              <a:rPr lang="en-IN" dirty="0"/>
              <a:t>Unbiased assessment of state of mind of person</a:t>
            </a:r>
          </a:p>
          <a:p>
            <a:r>
              <a:rPr lang="en-IN" dirty="0"/>
              <a:t>Facial </a:t>
            </a:r>
            <a:r>
              <a:rPr lang="en-IN" dirty="0" err="1"/>
              <a:t>recogn</a:t>
            </a:r>
            <a:r>
              <a:rPr lang="en-IN" dirty="0"/>
              <a:t> software and lexical analysis </a:t>
            </a:r>
          </a:p>
          <a:p>
            <a:r>
              <a:rPr lang="en-IN" dirty="0"/>
              <a:t>Accordingly response generated</a:t>
            </a:r>
          </a:p>
          <a:p>
            <a:r>
              <a:rPr lang="en-IN" dirty="0"/>
              <a:t>Use cases: games, psychological counselling, metaverse development</a:t>
            </a:r>
          </a:p>
        </p:txBody>
      </p:sp>
    </p:spTree>
    <p:extLst>
      <p:ext uri="{BB962C8B-B14F-4D97-AF65-F5344CB8AC3E}">
        <p14:creationId xmlns:p14="http://schemas.microsoft.com/office/powerpoint/2010/main" val="426526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Background and Objectives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D7A3-BABC-4A03-AAC6-E7A9470BB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sz="2400" b="1" dirty="0"/>
              <a:t>“</a:t>
            </a:r>
            <a:r>
              <a:rPr lang="en-IN" sz="2400" b="1" i="1" dirty="0">
                <a:ea typeface="+mn-lt"/>
                <a:cs typeface="+mn-lt"/>
              </a:rPr>
              <a:t>The aim is to recognise </a:t>
            </a:r>
            <a:r>
              <a:rPr lang="en-IN" sz="2400" b="1" i="1" strike="noStrike" dirty="0">
                <a:effectLst/>
                <a:ea typeface="+mn-lt"/>
                <a:cs typeface="+mn-lt"/>
              </a:rPr>
              <a:t>the </a:t>
            </a:r>
            <a:r>
              <a:rPr lang="en-IN" sz="2400" b="1" i="1" dirty="0">
                <a:ea typeface="+mn-lt"/>
                <a:cs typeface="+mn-lt"/>
              </a:rPr>
              <a:t>overall </a:t>
            </a:r>
            <a:r>
              <a:rPr lang="en-IN" sz="2400" b="1" i="1" strike="noStrike" dirty="0">
                <a:effectLst/>
                <a:ea typeface="+mn-lt"/>
                <a:cs typeface="+mn-lt"/>
              </a:rPr>
              <a:t>emotions of </a:t>
            </a:r>
            <a:r>
              <a:rPr lang="en-IN" sz="2400" b="1" i="1" dirty="0">
                <a:ea typeface="+mn-lt"/>
                <a:cs typeface="+mn-lt"/>
              </a:rPr>
              <a:t>a </a:t>
            </a:r>
            <a:r>
              <a:rPr lang="en-IN" sz="2400" b="1" i="1" strike="noStrike" dirty="0">
                <a:effectLst/>
                <a:ea typeface="+mn-lt"/>
                <a:cs typeface="+mn-lt"/>
              </a:rPr>
              <a:t>user from his or her </a:t>
            </a:r>
            <a:r>
              <a:rPr lang="en-IN" sz="2400" b="1" i="1" dirty="0">
                <a:ea typeface="+mn-lt"/>
                <a:cs typeface="+mn-lt"/>
              </a:rPr>
              <a:t>facial expressions </a:t>
            </a:r>
            <a:r>
              <a:rPr lang="en-IN" sz="2400" b="1" i="1" strike="noStrike" dirty="0">
                <a:effectLst/>
                <a:ea typeface="+mn-lt"/>
                <a:cs typeface="+mn-lt"/>
              </a:rPr>
              <a:t>and speech</a:t>
            </a:r>
            <a:r>
              <a:rPr lang="en-IN" sz="2400" b="1" i="1" dirty="0">
                <a:ea typeface="+mn-lt"/>
                <a:cs typeface="+mn-lt"/>
              </a:rPr>
              <a:t>. </a:t>
            </a:r>
            <a:r>
              <a:rPr lang="en-US" sz="2400" b="1" i="1" dirty="0"/>
              <a:t>”</a:t>
            </a:r>
            <a:endParaRPr lang="en-US" sz="2400" b="1" i="1" strike="noStrike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800"/>
              </a:spcAft>
              <a:buNone/>
            </a:pPr>
            <a:endParaRPr lang="en-US" sz="2400" i="1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cs typeface="Calibri"/>
              </a:rPr>
              <a:t>Sub-divided as:</a:t>
            </a:r>
            <a:endParaRPr lang="en-US" sz="2400" i="1" dirty="0">
              <a:cs typeface="Calibri"/>
            </a:endParaRP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cs typeface="Calibri"/>
              </a:rPr>
              <a:t>Recognize emotions from speech</a:t>
            </a:r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cs typeface="Calibri"/>
              </a:rPr>
              <a:t>Recognize emotions from facial expressions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/>
              <a:t>Return a suitable response in addition</a:t>
            </a:r>
            <a:endParaRPr lang="en-US" sz="2400" dirty="0"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496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  <a:ea typeface="Calibri Light"/>
                <a:cs typeface="Calibri Light"/>
              </a:rPr>
              <a:t>The Idea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Female Profile with solid fill">
            <a:extLst>
              <a:ext uri="{FF2B5EF4-FFF2-40B4-BE49-F238E27FC236}">
                <a16:creationId xmlns:a16="http://schemas.microsoft.com/office/drawing/2014/main" id="{9D9276A8-BF12-46C0-8239-731E2081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2856116"/>
            <a:ext cx="1818640" cy="1818640"/>
          </a:xfrm>
          <a:prstGeom prst="rect">
            <a:avLst/>
          </a:prstGeom>
        </p:spPr>
      </p:pic>
      <p:pic>
        <p:nvPicPr>
          <p:cNvPr id="10" name="Graphic 9" descr="Virtual Reality headset with solid fill">
            <a:extLst>
              <a:ext uri="{FF2B5EF4-FFF2-40B4-BE49-F238E27FC236}">
                <a16:creationId xmlns:a16="http://schemas.microsoft.com/office/drawing/2014/main" id="{5362F5EB-6C4A-445D-9272-5B39331F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120" y="2971800"/>
            <a:ext cx="914400" cy="9144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0BCBE6-CDE9-4BFD-BBA4-B980312EDC50}"/>
              </a:ext>
            </a:extLst>
          </p:cNvPr>
          <p:cNvSpPr/>
          <p:nvPr/>
        </p:nvSpPr>
        <p:spPr>
          <a:xfrm>
            <a:off x="1864302" y="3714750"/>
            <a:ext cx="7068474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User’s input (Voice, facial expressions)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75C397-D4D7-4B64-9B8A-E8B404E2AB0B}"/>
              </a:ext>
            </a:extLst>
          </p:cNvPr>
          <p:cNvSpPr/>
          <p:nvPr/>
        </p:nvSpPr>
        <p:spPr>
          <a:xfrm>
            <a:off x="8941435" y="2699645"/>
            <a:ext cx="2544445" cy="2131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VR program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3E9DF2-077B-4A39-825E-0419E40E8ACD}"/>
              </a:ext>
            </a:extLst>
          </p:cNvPr>
          <p:cNvSpPr/>
          <p:nvPr/>
        </p:nvSpPr>
        <p:spPr>
          <a:xfrm flipH="1">
            <a:off x="1740936" y="2911187"/>
            <a:ext cx="7113849" cy="976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IN" dirty="0"/>
              <a:t>Program’s response (actions generated as per user’s emotions)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40B8A9-53D3-D930-BF7B-ED09A3526CD3}"/>
              </a:ext>
            </a:extLst>
          </p:cNvPr>
          <p:cNvSpPr/>
          <p:nvPr/>
        </p:nvSpPr>
        <p:spPr>
          <a:xfrm>
            <a:off x="2175163" y="3941617"/>
            <a:ext cx="528204" cy="45893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690BD3-A71F-3215-9CFD-D2C04A3415F3}"/>
              </a:ext>
            </a:extLst>
          </p:cNvPr>
          <p:cNvSpPr/>
          <p:nvPr/>
        </p:nvSpPr>
        <p:spPr>
          <a:xfrm>
            <a:off x="7994071" y="3170957"/>
            <a:ext cx="528204" cy="45893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ACF1C-F574-4084-ACAE-E208F742AA66}"/>
              </a:ext>
            </a:extLst>
          </p:cNvPr>
          <p:cNvSpPr txBox="1"/>
          <p:nvPr/>
        </p:nvSpPr>
        <p:spPr>
          <a:xfrm>
            <a:off x="3880132" y="6046497"/>
            <a:ext cx="3036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The whole idea in 2 arrows</a:t>
            </a:r>
          </a:p>
        </p:txBody>
      </p:sp>
    </p:spTree>
    <p:extLst>
      <p:ext uri="{BB962C8B-B14F-4D97-AF65-F5344CB8AC3E}">
        <p14:creationId xmlns:p14="http://schemas.microsoft.com/office/powerpoint/2010/main" val="123088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300C3-CF99-4F24-9F84-80DF8FCAF42D}"/>
              </a:ext>
            </a:extLst>
          </p:cNvPr>
          <p:cNvSpPr txBox="1"/>
          <p:nvPr/>
        </p:nvSpPr>
        <p:spPr>
          <a:xfrm>
            <a:off x="7573549" y="44611"/>
            <a:ext cx="4714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 Scott Hwang’s GitHub project for Lip sync using Oculus SDK and IBM Watson Cloud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2076F-C9AB-4ADE-9BC8-DFF15C1B2D30}"/>
              </a:ext>
            </a:extLst>
          </p:cNvPr>
          <p:cNvSpPr txBox="1"/>
          <p:nvPr/>
        </p:nvSpPr>
        <p:spPr>
          <a:xfrm>
            <a:off x="4788714" y="6389604"/>
            <a:ext cx="349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A brief utilization of tools and techniques found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9A403-C1A6-46BE-9D90-7E90EF4F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07" y="568740"/>
            <a:ext cx="9854142" cy="5542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24" y="4369869"/>
            <a:ext cx="2305249" cy="223306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and Techniques used</a:t>
            </a:r>
          </a:p>
        </p:txBody>
      </p:sp>
    </p:spTree>
    <p:extLst>
      <p:ext uri="{BB962C8B-B14F-4D97-AF65-F5344CB8AC3E}">
        <p14:creationId xmlns:p14="http://schemas.microsoft.com/office/powerpoint/2010/main" val="378683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30ECB-1B6A-4DE7-B2D4-71FA6084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and Techniques used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34642B-F618-4CAB-926D-016378E40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4" y="2005013"/>
            <a:ext cx="9998455" cy="36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537232-597E-477E-AB21-3294B47B0AFD}"/>
              </a:ext>
            </a:extLst>
          </p:cNvPr>
          <p:cNvSpPr/>
          <p:nvPr/>
        </p:nvSpPr>
        <p:spPr>
          <a:xfrm>
            <a:off x="3048000" y="4171950"/>
            <a:ext cx="638175" cy="2667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E46C1-AAB8-4D1D-9498-633BDEAA1445}"/>
              </a:ext>
            </a:extLst>
          </p:cNvPr>
          <p:cNvSpPr/>
          <p:nvPr/>
        </p:nvSpPr>
        <p:spPr>
          <a:xfrm>
            <a:off x="8020050" y="3819525"/>
            <a:ext cx="1600200" cy="7239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2C3A23-A92E-49C2-BF83-E58E5D4337A7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86175" y="4181475"/>
            <a:ext cx="4333875" cy="9525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E321ED-3890-4DA1-B667-1F79B45ADF69}"/>
              </a:ext>
            </a:extLst>
          </p:cNvPr>
          <p:cNvSpPr txBox="1"/>
          <p:nvPr/>
        </p:nvSpPr>
        <p:spPr>
          <a:xfrm>
            <a:off x="3457575" y="6257925"/>
            <a:ext cx="470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u="sng" dirty="0"/>
              <a:t>Facial tracking set-up, only lower mouth being detected in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346D9-A2D9-463E-A34C-831F1486617D}"/>
              </a:ext>
            </a:extLst>
          </p:cNvPr>
          <p:cNvSpPr txBox="1"/>
          <p:nvPr/>
        </p:nvSpPr>
        <p:spPr>
          <a:xfrm>
            <a:off x="319085" y="3889801"/>
            <a:ext cx="110966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Facial expressions replicated by 3D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4DC209-B645-411E-99C1-DEEB7AB9E40B}"/>
              </a:ext>
            </a:extLst>
          </p:cNvPr>
          <p:cNvCxnSpPr>
            <a:stCxn id="16" idx="3"/>
            <a:endCxn id="3" idx="1"/>
          </p:cNvCxnSpPr>
          <p:nvPr/>
        </p:nvCxnSpPr>
        <p:spPr>
          <a:xfrm>
            <a:off x="1428749" y="4305300"/>
            <a:ext cx="1619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1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858</Words>
  <Application>Microsoft Office PowerPoint</Application>
  <PresentationFormat>Widescreen</PresentationFormat>
  <Paragraphs>127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Affective Awareness Agents in Virtual Reality</vt:lpstr>
      <vt:lpstr>Acknowledgements</vt:lpstr>
      <vt:lpstr>Flow of presentation</vt:lpstr>
      <vt:lpstr>How do you judge someone’s emotions?</vt:lpstr>
      <vt:lpstr>To add notes</vt:lpstr>
      <vt:lpstr>Background and Objectives</vt:lpstr>
      <vt:lpstr>The Idea</vt:lpstr>
      <vt:lpstr>Tools and Techniques used</vt:lpstr>
      <vt:lpstr>Tools and Techniques used</vt:lpstr>
      <vt:lpstr>System Design and Architecture</vt:lpstr>
      <vt:lpstr>Recognize emotions from speech</vt:lpstr>
      <vt:lpstr>Recognize emotions from speech</vt:lpstr>
      <vt:lpstr>Recognize emotions from Face</vt:lpstr>
      <vt:lpstr>Recognize emotions from Face</vt:lpstr>
      <vt:lpstr>Recognize emotions from Face</vt:lpstr>
      <vt:lpstr>Return a suitable response in addition</vt:lpstr>
      <vt:lpstr>Return a suitable response in addition</vt:lpstr>
      <vt:lpstr>Return a suitable response in addition</vt:lpstr>
      <vt:lpstr>Return a suitable response in addition</vt:lpstr>
      <vt:lpstr>Return a suitable response in addition</vt:lpstr>
      <vt:lpstr>Demo Video</vt:lpstr>
      <vt:lpstr>Results </vt:lpstr>
      <vt:lpstr>Impact</vt:lpstr>
      <vt:lpstr>Future improvements</vt:lpstr>
      <vt:lpstr>Discussion</vt:lpstr>
      <vt:lpstr>Questions-Answers</vt:lpstr>
      <vt:lpstr>Thank you, let’s immerse in VR!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Title- Affective Awareness Agents in Virtual Reality</dc:title>
  <dc:creator>DAS, Sweta [Student]</dc:creator>
  <cp:lastModifiedBy>Sweta Das</cp:lastModifiedBy>
  <cp:revision>307</cp:revision>
  <dcterms:created xsi:type="dcterms:W3CDTF">2022-01-04T10:50:13Z</dcterms:created>
  <dcterms:modified xsi:type="dcterms:W3CDTF">2024-01-12T17:58:34Z</dcterms:modified>
</cp:coreProperties>
</file>